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5" r:id="rId1"/>
  </p:sldMasterIdLst>
  <p:notesMasterIdLst>
    <p:notesMasterId r:id="rId55"/>
  </p:notesMasterIdLst>
  <p:sldIdLst>
    <p:sldId id="310" r:id="rId2"/>
    <p:sldId id="311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7" r:id="rId41"/>
    <p:sldId id="298" r:id="rId42"/>
    <p:sldId id="296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00"/>
    <a:srgbClr val="FF0000"/>
    <a:srgbClr val="FF0066"/>
    <a:srgbClr val="990099"/>
    <a:srgbClr val="669900"/>
    <a:srgbClr val="F8F8F8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76" autoAdjust="0"/>
    <p:restoredTop sz="94746" autoAdjust="0"/>
  </p:normalViewPr>
  <p:slideViewPr>
    <p:cSldViewPr>
      <p:cViewPr varScale="1">
        <p:scale>
          <a:sx n="66" d="100"/>
          <a:sy n="66" d="100"/>
        </p:scale>
        <p:origin x="-18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93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185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5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D15919-33D4-4D51-86B0-E47EB09C946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DE769D-CC6E-481F-96A4-DE1E582B9EE1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E1AE71-7CE4-4AC4-92C1-051F6D543883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D37AEE-5015-45B2-AC8C-9C33BADD3062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5640F9-EC5D-428A-9BD9-78184307444C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572390-C6A0-4DC6-971A-15FA71A0529E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B471EE-BA5A-4BE5-A61E-BDBCFD2D6923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643B8B-2684-4934-95C8-5A12165999BA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5C898B-1B26-445E-8A42-66E990DA3888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F4D4EA-1717-43B4-9531-0B52C92B7A00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6E0341-DEF7-49D0-8D52-05712A849AF6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63487E-ADD6-4678-82D8-41E0F7F39E9E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57EEB0-EE82-474B-A8D9-2DFBCDEA9F24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0FE4BB-C858-43C4-B6A7-E7C98F2E6B21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DEF371-7F67-4D13-AA85-4748D7B18AAF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18E90E-E84B-423D-A531-BD0B9EF0877C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2DE778-DD0A-4DF3-9FD6-A2C491075070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C19D47-DF7C-458A-B77C-F34745C96C56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CC059B-AE5F-4FCC-A33D-53CE45660098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7DB717-79A4-483B-BECD-A53FE06E2B26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132A53-968B-4DFE-8BE3-0AFBB55B30F6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77B710-11B4-458A-8FF1-8D1A1B8575E1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D41D99-A746-47AF-A9A0-96FC1262CEBC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3C7B92-31A6-4BF3-BE31-6C1D6AA81AC3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BF24F3-9C65-486E-929A-C2463457F1D3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E05E89-AEAD-4502-A179-A9685E6FDC92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DE3565-1C88-460D-96CE-BF946AB0938A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7EE25C-2608-4E49-AA00-4A9F3C7EB8D0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92BE83-592D-44CE-814F-C28845059DE4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14428F-AE01-46D0-9F84-3E9E5F47310C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7D8C00-CE3A-46F4-BCB5-A5E28F1270B9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89AD02-E112-4D9B-AE86-88359EA94233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A42715-9506-4B1E-8AE5-73206239F44B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412873-DC42-42CC-B024-4EE2A95B82C3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39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1943D8-E07A-41A0-BFAC-65C16E589C12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4D611F-918E-4355-968E-870F56C4D477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40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FDA273-060B-4264-97E6-27C787ED989C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41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879887-B208-435E-A0F2-F9E0E0E7FD52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42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80E74A-0406-4549-BCCE-458D92FC2CAE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43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4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6D32A3-A693-4CD0-A3C5-67A780E2300C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44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4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B47689-38A7-4649-B51D-BB53A41A67B5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45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4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2E722E-B722-4A17-B074-076C58828A4E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46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4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849817-A599-4FB8-BD36-231089ECF998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47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5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161E8D-777D-49CB-B7AF-31D5A1DC731A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48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5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457202-E9DB-459B-94DD-28E39EA2776A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49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5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FAE570-E2C7-40AD-8BC2-50A4D17F7907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BC012C-1E7B-4FEF-BD25-099963ED3989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50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5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63F205-279F-46F8-99DD-599ACDBDE6B6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51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6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13986A-8E68-493D-8565-7257E9B7AE25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52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02E780-A3D9-4921-826B-110FBFB6284E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53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36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1BE7F0-D653-488A-AA6F-24A06206A643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2A3663-A6A3-400E-9DD3-B9ECDCC6A447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8A91C8-F7C4-4645-84D9-8BC0555660CC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566D4B-D733-4D5F-B161-E5525EEA2FAE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807B3-9685-4C7C-A9E9-E03E4B08568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C5201-5EC8-4CBF-BAB7-B85A4CADF6A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D2FA6-05C2-4D79-ABF7-9A60A5B3FC9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CC31B-7AED-47B2-8BE0-D5890400113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3F9DB-54C9-4391-997C-15F37132BDC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C9921-2543-42EC-AEBA-A95E004E653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ED757-DA07-4763-91D1-E6BB36EC61F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4F803-3F4C-4C6F-88A8-547C77FD701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A8905-CD73-48ED-8A8C-0AC94BCCB4D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EBA83-927F-4C5E-8BDE-88E83F3286D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1CF54-FF10-40DD-9473-109D016B9FA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EA8035-30D4-492E-A3BA-B96AC9830C7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0" r:id="rId1"/>
    <p:sldLayoutId id="2147483862" r:id="rId2"/>
    <p:sldLayoutId id="2147483871" r:id="rId3"/>
    <p:sldLayoutId id="2147483863" r:id="rId4"/>
    <p:sldLayoutId id="2147483872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slide" Target="slide26.xml"/><Relationship Id="rId39" Type="http://schemas.openxmlformats.org/officeDocument/2006/relationships/slide" Target="slide39.xml"/><Relationship Id="rId3" Type="http://schemas.openxmlformats.org/officeDocument/2006/relationships/slide" Target="slide3.xml"/><Relationship Id="rId21" Type="http://schemas.openxmlformats.org/officeDocument/2006/relationships/slide" Target="slide21.xml"/><Relationship Id="rId34" Type="http://schemas.openxmlformats.org/officeDocument/2006/relationships/slide" Target="slide34.xml"/><Relationship Id="rId42" Type="http://schemas.openxmlformats.org/officeDocument/2006/relationships/slide" Target="slide42.xml"/><Relationship Id="rId47" Type="http://schemas.openxmlformats.org/officeDocument/2006/relationships/slide" Target="slide47.xml"/><Relationship Id="rId50" Type="http://schemas.openxmlformats.org/officeDocument/2006/relationships/slide" Target="slide50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33" Type="http://schemas.openxmlformats.org/officeDocument/2006/relationships/slide" Target="slide33.xml"/><Relationship Id="rId38" Type="http://schemas.openxmlformats.org/officeDocument/2006/relationships/slide" Target="slide38.xml"/><Relationship Id="rId46" Type="http://schemas.openxmlformats.org/officeDocument/2006/relationships/slide" Target="slide46.xml"/><Relationship Id="rId2" Type="http://schemas.openxmlformats.org/officeDocument/2006/relationships/notesSlide" Target="../notesSlides/notesSlide2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29" Type="http://schemas.openxmlformats.org/officeDocument/2006/relationships/slide" Target="slide29.xml"/><Relationship Id="rId41" Type="http://schemas.openxmlformats.org/officeDocument/2006/relationships/slide" Target="slide41.xml"/><Relationship Id="rId1" Type="http://schemas.openxmlformats.org/officeDocument/2006/relationships/slideLayout" Target="../slideLayouts/slideLayout4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32" Type="http://schemas.openxmlformats.org/officeDocument/2006/relationships/slide" Target="slide32.xml"/><Relationship Id="rId37" Type="http://schemas.openxmlformats.org/officeDocument/2006/relationships/slide" Target="slide37.xml"/><Relationship Id="rId40" Type="http://schemas.openxmlformats.org/officeDocument/2006/relationships/slide" Target="slide40.xml"/><Relationship Id="rId45" Type="http://schemas.openxmlformats.org/officeDocument/2006/relationships/slide" Target="slide45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28" Type="http://schemas.openxmlformats.org/officeDocument/2006/relationships/slide" Target="slide28.xml"/><Relationship Id="rId36" Type="http://schemas.openxmlformats.org/officeDocument/2006/relationships/slide" Target="slide36.xml"/><Relationship Id="rId49" Type="http://schemas.openxmlformats.org/officeDocument/2006/relationships/slide" Target="slide49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31" Type="http://schemas.openxmlformats.org/officeDocument/2006/relationships/slide" Target="slide31.xml"/><Relationship Id="rId44" Type="http://schemas.openxmlformats.org/officeDocument/2006/relationships/slide" Target="slide44.xml"/><Relationship Id="rId52" Type="http://schemas.openxmlformats.org/officeDocument/2006/relationships/slide" Target="slide52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Relationship Id="rId27" Type="http://schemas.openxmlformats.org/officeDocument/2006/relationships/slide" Target="slide27.xml"/><Relationship Id="rId30" Type="http://schemas.openxmlformats.org/officeDocument/2006/relationships/slide" Target="slide30.xml"/><Relationship Id="rId35" Type="http://schemas.openxmlformats.org/officeDocument/2006/relationships/slide" Target="slide35.xml"/><Relationship Id="rId43" Type="http://schemas.openxmlformats.org/officeDocument/2006/relationships/slide" Target="slide43.xml"/><Relationship Id="rId48" Type="http://schemas.openxmlformats.org/officeDocument/2006/relationships/slide" Target="slide48.xml"/><Relationship Id="rId8" Type="http://schemas.openxmlformats.org/officeDocument/2006/relationships/slide" Target="slide8.xml"/><Relationship Id="rId51" Type="http://schemas.openxmlformats.org/officeDocument/2006/relationships/slide" Target="slide5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audio" Target="../media/audio3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wmf"/><Relationship Id="rId4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wmf"/><Relationship Id="rId4" Type="http://schemas.openxmlformats.org/officeDocument/2006/relationships/audio" Target="../media/audio2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audio" Target="../media/audio2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wmf"/><Relationship Id="rId4" Type="http://schemas.openxmlformats.org/officeDocument/2006/relationships/audio" Target="../media/audio2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wmf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wmf"/><Relationship Id="rId4" Type="http://schemas.openxmlformats.org/officeDocument/2006/relationships/audio" Target="../media/audio2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wmf"/><Relationship Id="rId4" Type="http://schemas.openxmlformats.org/officeDocument/2006/relationships/audio" Target="../media/audio2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wmf"/><Relationship Id="rId4" Type="http://schemas.openxmlformats.org/officeDocument/2006/relationships/audio" Target="../media/audio2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wmf"/><Relationship Id="rId4" Type="http://schemas.openxmlformats.org/officeDocument/2006/relationships/audio" Target="../media/audio2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wmf"/><Relationship Id="rId4" Type="http://schemas.openxmlformats.org/officeDocument/2006/relationships/audio" Target="../media/audio2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slide" Target="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idseslgames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altLang="zh-CN" sz="10600" smtClean="0">
                <a:ea typeface="SimSun" pitchFamily="2" charset="-122"/>
              </a:rPr>
              <a:t>JEOPARDY</a:t>
            </a:r>
            <a:br>
              <a:rPr altLang="zh-CN" sz="10600" smtClean="0">
                <a:ea typeface="SimSun" pitchFamily="2" charset="-122"/>
              </a:rPr>
            </a:br>
            <a:r>
              <a:rPr altLang="zh-CN" sz="10600" smtClean="0">
                <a:ea typeface="SimSun" pitchFamily="2" charset="-122"/>
              </a:rPr>
              <a:t>SET 2 </a:t>
            </a:r>
            <a:endParaRPr altLang="zh-CN" sz="10600">
              <a:ea typeface="SimSun" pitchFamily="2" charset="-122"/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428750" y="5000625"/>
            <a:ext cx="63373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800" dirty="0">
                <a:latin typeface="Colonna MT" pitchFamily="82" charset="0"/>
                <a:ea typeface="SimSun" pitchFamily="2" charset="-122"/>
              </a:rPr>
              <a:t>Level: Intermediate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zh-CN" sz="2800" dirty="0">
                <a:latin typeface="Colonna MT" pitchFamily="82" charset="0"/>
                <a:ea typeface="SimSun" pitchFamily="2" charset="-122"/>
              </a:rPr>
              <a:t>Designed and created by Kids ESL Games</a:t>
            </a:r>
            <a:r>
              <a:rPr lang="en-US" altLang="zh-CN" b="1" dirty="0">
                <a:latin typeface="+mj-lt"/>
                <a:ea typeface="SimSun" pitchFamily="2" charset="-122"/>
              </a:rPr>
              <a:t/>
            </a:r>
            <a:br>
              <a:rPr lang="en-US" altLang="zh-CN" b="1" dirty="0">
                <a:latin typeface="+mj-lt"/>
                <a:ea typeface="SimSun" pitchFamily="2" charset="-122"/>
              </a:rPr>
            </a:br>
            <a:endParaRPr lang="en-US" altLang="zh-CN" b="1" dirty="0">
              <a:latin typeface="+mj-lt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SCHOOL SUBJECTS </a:t>
            </a:r>
            <a:r>
              <a:rPr altLang="zh-CN" sz="7200" smtClean="0">
                <a:ea typeface="SimSun" pitchFamily="2" charset="-122"/>
              </a:rPr>
              <a:t>300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/>
              <a:t>Accounting.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484313"/>
            <a:ext cx="4284663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What’s this subject called?</a:t>
            </a:r>
          </a:p>
        </p:txBody>
      </p:sp>
      <p:sp>
        <p:nvSpPr>
          <p:cNvPr id="10" name="Action Button: Sound 9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4343" name="Picture 8" descr="C:\Users\Rich\Documents\eslkidsworld.com\clip art\Education &amp; Schools (Part 2)\School Subjects (A - C)\Accounting 1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4663" y="1557338"/>
            <a:ext cx="4672012" cy="372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SCHOOL SUBJECTS </a:t>
            </a:r>
            <a:r>
              <a:rPr altLang="zh-CN" sz="7200" smtClean="0">
                <a:ea typeface="SimSun" pitchFamily="2" charset="-122"/>
              </a:rPr>
              <a:t>400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/>
              <a:t>Chemistry.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484313"/>
            <a:ext cx="91440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 subject uses chemicals and fire?</a:t>
            </a:r>
          </a:p>
        </p:txBody>
      </p:sp>
      <p:sp>
        <p:nvSpPr>
          <p:cNvPr id="7" name="Action Button: Sound 6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zh-CN" sz="2800">
                <a:ea typeface="SimSun" pitchFamily="2" charset="-122"/>
              </a:rPr>
              <a:t>Drama.</a:t>
            </a:r>
            <a:endParaRPr lang="en-GB" sz="280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SCHOOL SUBJECTS </a:t>
            </a:r>
            <a:r>
              <a:rPr altLang="zh-CN" sz="7200" smtClean="0">
                <a:ea typeface="SimSun" pitchFamily="2" charset="-122"/>
              </a:rPr>
              <a:t>500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484313"/>
            <a:ext cx="91440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 subject involves students performing dramatic play?</a:t>
            </a:r>
          </a:p>
        </p:txBody>
      </p:sp>
      <p:sp>
        <p:nvSpPr>
          <p:cNvPr id="6" name="Action Button: Sound 5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C:\Users\Rich\Documents\eslkidsworld.com\clip art\Landscapes\Landscapes (A - Ci)\Bay 1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2133600"/>
            <a:ext cx="4024312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LANDSCAPES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100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4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zh-CN" sz="2800">
                <a:ea typeface="SimSun" pitchFamily="2" charset="-122"/>
              </a:rPr>
              <a:t>It’s called a bay.</a:t>
            </a:r>
            <a:endParaRPr lang="en-GB" sz="2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484313"/>
            <a:ext cx="45720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What’s this area called?</a:t>
            </a:r>
          </a:p>
        </p:txBody>
      </p:sp>
      <p:sp>
        <p:nvSpPr>
          <p:cNvPr id="8" name="Action Button: Sound 7">
            <a:hlinkClick r:id="" action="ppaction://noaction" highlightClick="1">
              <a:snd r:embed="rId5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C:\Users\Rich\Documents\eslkidsworld.com\clip art\Landscapes\Landscapes (A - Ci)\Cave 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2205038"/>
            <a:ext cx="4672013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4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LANDSCAPES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200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zh-CN" sz="2800">
                <a:ea typeface="SimSun" pitchFamily="2" charset="-122"/>
              </a:rPr>
              <a:t>It’s a cave.</a:t>
            </a:r>
            <a:endParaRPr lang="en-GB" sz="2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1484313"/>
            <a:ext cx="45720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What’s this called?</a:t>
            </a:r>
          </a:p>
        </p:txBody>
      </p:sp>
      <p:sp>
        <p:nvSpPr>
          <p:cNvPr id="7" name="Action Button: Sound 6">
            <a:hlinkClick r:id="" action="ppaction://noaction" highlightClick="1">
              <a:snd r:embed="rId5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LANDSCAPES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300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zh-CN" sz="2800">
                <a:ea typeface="SimSun" pitchFamily="2" charset="-122"/>
              </a:rPr>
              <a:t>It’s a desert. </a:t>
            </a:r>
            <a:endParaRPr lang="en-GB" sz="2800"/>
          </a:p>
        </p:txBody>
      </p:sp>
      <p:pic>
        <p:nvPicPr>
          <p:cNvPr id="19461" name="Picture 8" descr="C:\Users\Rich\Documents\eslkidsworld.com\clip art\Landscapes\Landscapes (D - O)\Desert 08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2205038"/>
            <a:ext cx="4672012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1484313"/>
            <a:ext cx="45720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What’s this called?</a:t>
            </a:r>
          </a:p>
        </p:txBody>
      </p:sp>
      <p:sp>
        <p:nvSpPr>
          <p:cNvPr id="7" name="Action Button: Sound 6">
            <a:hlinkClick r:id="" action="ppaction://noaction" highlightClick="1">
              <a:snd r:embed="rId5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7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LANDSCAPES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400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Sunset.</a:t>
            </a:r>
            <a:endParaRPr lang="en-GB" sz="280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484313"/>
            <a:ext cx="91440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When the Sun hits the horizon we call it a...</a:t>
            </a:r>
          </a:p>
        </p:txBody>
      </p:sp>
      <p:sp>
        <p:nvSpPr>
          <p:cNvPr id="6" name="Action Button: Sound 5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LANDSCAPES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500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Hill.</a:t>
            </a:r>
            <a:endParaRPr lang="en-GB" sz="2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484313"/>
            <a:ext cx="91440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It looks like a mountain but it’s smaller?</a:t>
            </a:r>
          </a:p>
        </p:txBody>
      </p:sp>
      <p:sp>
        <p:nvSpPr>
          <p:cNvPr id="7" name="Action Button: Sound 6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FLAGS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>
                <a:ea typeface="SimSun" pitchFamily="2" charset="-122"/>
              </a:rPr>
              <a:t>100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Australia.</a:t>
            </a:r>
            <a:endParaRPr lang="en-GB" sz="280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428750"/>
            <a:ext cx="5148263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 Country does this flag belong to?</a:t>
            </a:r>
          </a:p>
        </p:txBody>
      </p:sp>
      <p:sp>
        <p:nvSpPr>
          <p:cNvPr id="6" name="Action Button: Sound 5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2535" name="Picture 7" descr="C:\Users\Rich\Documents\eslkidsworld.com\clip art\Flags (Part 2)\World (A - L)\Australia 2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6363" y="2636838"/>
            <a:ext cx="3733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FLAGS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200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Denmark.</a:t>
            </a:r>
            <a:endParaRPr lang="en-GB" sz="2800"/>
          </a:p>
        </p:txBody>
      </p:sp>
      <p:sp>
        <p:nvSpPr>
          <p:cNvPr id="6" name="Action Button: Sound 5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1428750"/>
            <a:ext cx="5148263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 Country does this flag belong to?</a:t>
            </a:r>
          </a:p>
        </p:txBody>
      </p:sp>
      <p:pic>
        <p:nvPicPr>
          <p:cNvPr id="23559" name="Picture 7" descr="C:\Users\Rich\Documents\eslkidsworld.com\clip art\Flags (Part 2)\World (A - L)\Denmark 2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2205038"/>
            <a:ext cx="3848100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250825" y="981075"/>
            <a:ext cx="4032250" cy="650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itchFamily="34" charset="0"/>
                <a:cs typeface="Aharoni" pitchFamily="2" charset="-79"/>
              </a:rPr>
              <a:t>Construction</a:t>
            </a:r>
          </a:p>
          <a:p>
            <a:pPr>
              <a:defRPr/>
            </a:pP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hlinkClick r:id="rId3" action="ppaction://hlinksldjump"/>
              </a:rPr>
              <a:t>100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hlinkClick r:id="rId4" action="ppaction://hlinksldjump"/>
              </a:rPr>
              <a:t>200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hlinkClick r:id="rId5" action="ppaction://hlinksldjump"/>
              </a:rPr>
              <a:t>300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hlinkClick r:id="rId6" action="ppaction://hlinksldjump"/>
              </a:rPr>
              <a:t>400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hlinkClick r:id="rId7" action="ppaction://hlinksldjump"/>
              </a:rPr>
              <a:t>500</a:t>
            </a:r>
            <a:endParaRPr lang="en-GB" sz="3200" b="1" dirty="0">
              <a:solidFill>
                <a:srgbClr val="FF0000"/>
              </a:solidFill>
              <a:latin typeface="Agency FB" pitchFamily="34" charset="0"/>
              <a:cs typeface="Aharoni" pitchFamily="2" charset="-79"/>
            </a:endParaRPr>
          </a:p>
          <a:p>
            <a:pPr algn="ctr">
              <a:defRPr/>
            </a:pP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itchFamily="34" charset="0"/>
                <a:cs typeface="Aharoni" pitchFamily="2" charset="-79"/>
              </a:rPr>
              <a:t>School Subjects</a:t>
            </a:r>
          </a:p>
          <a:p>
            <a:pPr>
              <a:defRPr/>
            </a:pP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hlinkClick r:id="rId8" action="ppaction://hlinksldjump"/>
              </a:rPr>
              <a:t>100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hlinkClick r:id="rId9" action="ppaction://hlinksldjump"/>
              </a:rPr>
              <a:t>200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hlinkClick r:id="rId10" action="ppaction://hlinksldjump"/>
              </a:rPr>
              <a:t>300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hlinkClick r:id="rId11" action="ppaction://hlinksldjump"/>
              </a:rPr>
              <a:t>400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hlinkClick r:id="rId12" action="ppaction://hlinksldjump"/>
              </a:rPr>
              <a:t>500</a:t>
            </a:r>
            <a:endParaRPr lang="en-GB" sz="5400" b="1" dirty="0">
              <a:solidFill>
                <a:srgbClr val="FF0000"/>
              </a:solidFill>
              <a:latin typeface="Agency FB" pitchFamily="34" charset="0"/>
              <a:cs typeface="Aharoni" pitchFamily="2" charset="-79"/>
            </a:endParaRPr>
          </a:p>
          <a:p>
            <a:pPr algn="ctr">
              <a:defRPr/>
            </a:pP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itchFamily="34" charset="0"/>
                <a:cs typeface="Aharoni" pitchFamily="2" charset="-79"/>
              </a:rPr>
              <a:t>Landscapes</a:t>
            </a:r>
          </a:p>
          <a:p>
            <a:pPr>
              <a:defRPr/>
            </a:pP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hlinkClick r:id="rId13" action="ppaction://hlinksldjump"/>
              </a:rPr>
              <a:t>100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hlinkClick r:id="rId14" action="ppaction://hlinksldjump"/>
              </a:rPr>
              <a:t>200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hlinkClick r:id="rId15" action="ppaction://hlinksldjump"/>
              </a:rPr>
              <a:t>300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hlinkClick r:id="rId16" action="ppaction://hlinksldjump"/>
              </a:rPr>
              <a:t>400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hlinkClick r:id="rId17" action="ppaction://hlinksldjump"/>
              </a:rPr>
              <a:t>500</a:t>
            </a:r>
            <a:endParaRPr lang="en-GB" sz="5400" b="1" dirty="0">
              <a:solidFill>
                <a:srgbClr val="FF0000"/>
              </a:solidFill>
              <a:latin typeface="Agency FB" pitchFamily="34" charset="0"/>
              <a:cs typeface="Aharoni" pitchFamily="2" charset="-79"/>
            </a:endParaRPr>
          </a:p>
          <a:p>
            <a:pPr algn="ctr">
              <a:defRPr/>
            </a:pP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itchFamily="34" charset="0"/>
                <a:cs typeface="Aharoni" pitchFamily="2" charset="-79"/>
              </a:rPr>
              <a:t>Flags</a:t>
            </a:r>
          </a:p>
          <a:p>
            <a:pPr>
              <a:defRPr/>
            </a:pP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hlinkClick r:id="rId18" action="ppaction://hlinksldjump"/>
              </a:rPr>
              <a:t>100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hlinkClick r:id="rId19" action="ppaction://hlinksldjump"/>
              </a:rPr>
              <a:t>200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hlinkClick r:id="rId20" action="ppaction://hlinksldjump"/>
              </a:rPr>
              <a:t>300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hlinkClick r:id="rId21" action="ppaction://hlinksldjump"/>
              </a:rPr>
              <a:t>400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hlinkClick r:id="rId22" action="ppaction://hlinksldjump"/>
              </a:rPr>
              <a:t>500</a:t>
            </a:r>
            <a:endParaRPr lang="en-GB" sz="5400" b="1" dirty="0">
              <a:solidFill>
                <a:srgbClr val="FF0000"/>
              </a:solidFill>
              <a:latin typeface="Agency FB" pitchFamily="34" charset="0"/>
              <a:cs typeface="Aharoni" pitchFamily="2" charset="-79"/>
            </a:endParaRPr>
          </a:p>
          <a:p>
            <a:pPr algn="ctr">
              <a:defRPr/>
            </a:pP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itchFamily="34" charset="0"/>
                <a:cs typeface="Aharoni" pitchFamily="2" charset="-79"/>
              </a:rPr>
              <a:t>Extreme Sports</a:t>
            </a:r>
          </a:p>
          <a:p>
            <a:pPr>
              <a:defRPr/>
            </a:pP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hlinkClick r:id="rId23" action="ppaction://hlinksldjump"/>
              </a:rPr>
              <a:t>100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hlinkClick r:id="rId24" action="ppaction://hlinksldjump"/>
              </a:rPr>
              <a:t>200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hlinkClick r:id="rId25" action="ppaction://hlinksldjump"/>
              </a:rPr>
              <a:t>300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hlinkClick r:id="rId26" action="ppaction://hlinksldjump"/>
              </a:rPr>
              <a:t>400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hlinkClick r:id="rId27" action="ppaction://hlinksldjump"/>
              </a:rPr>
              <a:t>500</a:t>
            </a:r>
            <a:endParaRPr lang="en-GB" sz="5400" b="1" dirty="0">
              <a:solidFill>
                <a:srgbClr val="FF0000"/>
              </a:solidFill>
              <a:latin typeface="Agency FB" pitchFamily="34" charset="0"/>
              <a:cs typeface="Aharoni" pitchFamily="2" charset="-79"/>
            </a:endParaRPr>
          </a:p>
          <a:p>
            <a:pPr>
              <a:spcBef>
                <a:spcPct val="50000"/>
              </a:spcBef>
              <a:defRPr/>
            </a:pPr>
            <a:endParaRPr lang="en-GB" sz="5400" b="1" dirty="0">
              <a:latin typeface="Arial Narrow" pitchFamily="34" charset="0"/>
            </a:endParaRP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4859338" y="981075"/>
            <a:ext cx="4032250" cy="657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itchFamily="34" charset="0"/>
                <a:cs typeface="Aharoni" pitchFamily="2" charset="-79"/>
              </a:rPr>
              <a:t>Space</a:t>
            </a:r>
          </a:p>
          <a:p>
            <a:pPr>
              <a:defRPr/>
            </a:pP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hlinkClick r:id="rId28" action="ppaction://hlinksldjump"/>
              </a:rPr>
              <a:t>100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hlinkClick r:id="rId29" action="ppaction://hlinksldjump"/>
              </a:rPr>
              <a:t>200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hlinkClick r:id="rId30" action="ppaction://hlinksldjump"/>
              </a:rPr>
              <a:t>300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hlinkClick r:id="rId31" action="ppaction://hlinksldjump"/>
              </a:rPr>
              <a:t>400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hlinkClick r:id="rId32" action="ppaction://hlinksldjump"/>
              </a:rPr>
              <a:t>500</a:t>
            </a:r>
            <a:endParaRPr lang="en-GB" sz="3200" b="1" dirty="0">
              <a:solidFill>
                <a:srgbClr val="FF0000"/>
              </a:solidFill>
              <a:latin typeface="Agency FB" pitchFamily="34" charset="0"/>
              <a:cs typeface="Aharoni" pitchFamily="2" charset="-79"/>
            </a:endParaRPr>
          </a:p>
          <a:p>
            <a:pPr algn="ctr">
              <a:defRPr/>
            </a:pP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itchFamily="34" charset="0"/>
                <a:cs typeface="Aharoni" pitchFamily="2" charset="-79"/>
              </a:rPr>
              <a:t>Technology</a:t>
            </a:r>
          </a:p>
          <a:p>
            <a:pPr>
              <a:defRPr/>
            </a:pP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hlinkClick r:id="rId33" action="ppaction://hlinksldjump"/>
              </a:rPr>
              <a:t>100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hlinkClick r:id="rId34" action="ppaction://hlinksldjump"/>
              </a:rPr>
              <a:t>200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hlinkClick r:id="rId35" action="ppaction://hlinksldjump"/>
              </a:rPr>
              <a:t>300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hlinkClick r:id="rId36" action="ppaction://hlinksldjump"/>
              </a:rPr>
              <a:t>400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hlinkClick r:id="rId37" action="ppaction://hlinksldjump"/>
              </a:rPr>
              <a:t>500</a:t>
            </a:r>
            <a:endParaRPr lang="en-GB" sz="5400" b="1" dirty="0">
              <a:solidFill>
                <a:srgbClr val="FF0000"/>
              </a:solidFill>
              <a:latin typeface="Agency FB" pitchFamily="34" charset="0"/>
              <a:cs typeface="Aharoni" pitchFamily="2" charset="-79"/>
            </a:endParaRPr>
          </a:p>
          <a:p>
            <a:pPr algn="ctr">
              <a:defRPr/>
            </a:pP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itchFamily="34" charset="0"/>
                <a:cs typeface="Aharoni" pitchFamily="2" charset="-79"/>
              </a:rPr>
              <a:t>Games</a:t>
            </a:r>
          </a:p>
          <a:p>
            <a:pPr>
              <a:defRPr/>
            </a:pP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hlinkClick r:id="rId38" action="ppaction://hlinksldjump"/>
              </a:rPr>
              <a:t>100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hlinkClick r:id="rId39" action="ppaction://hlinksldjump"/>
              </a:rPr>
              <a:t>200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hlinkClick r:id="rId40" action="ppaction://hlinksldjump"/>
              </a:rPr>
              <a:t>300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hlinkClick r:id="rId41" action="ppaction://hlinksldjump"/>
              </a:rPr>
              <a:t>400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hlinkClick r:id="rId42" action="ppaction://hlinksldjump"/>
              </a:rPr>
              <a:t>500</a:t>
            </a:r>
            <a:endParaRPr lang="en-GB" sz="5400" b="1" dirty="0">
              <a:solidFill>
                <a:srgbClr val="FF0000"/>
              </a:solidFill>
              <a:latin typeface="Agency FB" pitchFamily="34" charset="0"/>
              <a:cs typeface="Aharoni" pitchFamily="2" charset="-79"/>
            </a:endParaRPr>
          </a:p>
          <a:p>
            <a:pPr algn="ctr">
              <a:defRPr/>
            </a:pP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itchFamily="34" charset="0"/>
                <a:cs typeface="Aharoni" pitchFamily="2" charset="-79"/>
              </a:rPr>
              <a:t>Health &amp; Care</a:t>
            </a:r>
          </a:p>
          <a:p>
            <a:pPr>
              <a:defRPr/>
            </a:pP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hlinkClick r:id="rId43" action="ppaction://hlinksldjump"/>
              </a:rPr>
              <a:t>100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hlinkClick r:id="rId44" action="ppaction://hlinksldjump"/>
              </a:rPr>
              <a:t>200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hlinkClick r:id="rId45" action="ppaction://hlinksldjump"/>
              </a:rPr>
              <a:t>300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hlinkClick r:id="rId46" action="ppaction://hlinksldjump"/>
              </a:rPr>
              <a:t>400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hlinkClick r:id="rId47" action="ppaction://hlinksldjump"/>
              </a:rPr>
              <a:t>500</a:t>
            </a:r>
            <a:endParaRPr lang="en-GB" sz="5400" b="1" dirty="0">
              <a:solidFill>
                <a:srgbClr val="FF0000"/>
              </a:solidFill>
              <a:latin typeface="Agency FB" pitchFamily="34" charset="0"/>
              <a:cs typeface="Aharoni" pitchFamily="2" charset="-79"/>
            </a:endParaRPr>
          </a:p>
          <a:p>
            <a:pPr algn="ctr">
              <a:defRPr/>
            </a:pP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itchFamily="34" charset="0"/>
                <a:cs typeface="Aharoni" pitchFamily="2" charset="-79"/>
              </a:rPr>
              <a:t>Places In a City</a:t>
            </a:r>
          </a:p>
          <a:p>
            <a:pPr>
              <a:defRPr/>
            </a:pP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hlinkClick r:id="rId48" action="ppaction://hlinksldjump"/>
              </a:rPr>
              <a:t>100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hlinkClick r:id="rId49" action="ppaction://hlinksldjump"/>
              </a:rPr>
              <a:t>200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hlinkClick r:id="rId50" action="ppaction://hlinksldjump"/>
              </a:rPr>
              <a:t>300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hlinkClick r:id="rId51" action="ppaction://hlinksldjump"/>
              </a:rPr>
              <a:t>400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0000"/>
                </a:solidFill>
                <a:latin typeface="Agency FB" pitchFamily="34" charset="0"/>
                <a:cs typeface="Aharoni" pitchFamily="2" charset="-79"/>
                <a:hlinkClick r:id="rId52" action="ppaction://hlinksldjump"/>
              </a:rPr>
              <a:t>500</a:t>
            </a:r>
            <a:endParaRPr lang="en-GB" sz="5400" b="1" dirty="0">
              <a:solidFill>
                <a:srgbClr val="FF0000"/>
              </a:solidFill>
              <a:latin typeface="Agency FB" pitchFamily="34" charset="0"/>
              <a:cs typeface="Aharoni" pitchFamily="2" charset="-79"/>
            </a:endParaRPr>
          </a:p>
          <a:p>
            <a:pPr>
              <a:spcBef>
                <a:spcPct val="50000"/>
              </a:spcBef>
              <a:defRPr/>
            </a:pPr>
            <a:endParaRPr lang="en-GB" sz="5400" b="1" dirty="0">
              <a:latin typeface="Arial Narrow" pitchFamily="34" charset="0"/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398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altLang="zh-CN" smtClean="0">
                <a:solidFill>
                  <a:srgbClr val="F8F8F8"/>
                </a:solidFill>
                <a:ea typeface="SimSun" pitchFamily="2" charset="-122"/>
              </a:rPr>
              <a:t>CATEGORIES</a:t>
            </a:r>
            <a:endParaRPr altLang="zh-CN">
              <a:solidFill>
                <a:srgbClr val="F8F8F8"/>
              </a:solidFill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FLAGS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300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Red, white and green.</a:t>
            </a:r>
            <a:endParaRPr lang="en-GB" sz="2800"/>
          </a:p>
        </p:txBody>
      </p:sp>
      <p:sp>
        <p:nvSpPr>
          <p:cNvPr id="7" name="Action Button: Sound 6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  three colours  make-up the Hungarian flag?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FLAGS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400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Vietnam.</a:t>
            </a:r>
            <a:endParaRPr lang="en-GB" sz="2800"/>
          </a:p>
        </p:txBody>
      </p:sp>
      <p:sp>
        <p:nvSpPr>
          <p:cNvPr id="7" name="Action Button: Sound 6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428750"/>
            <a:ext cx="5148263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 Country does this flag belong to?</a:t>
            </a:r>
          </a:p>
        </p:txBody>
      </p:sp>
      <p:pic>
        <p:nvPicPr>
          <p:cNvPr id="25607" name="Picture 8" descr="C:\Users\Rich\Documents\eslkidsworld.com\clip art\Flags (Part 2)\World (M - Z)\Vietnam 2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2565400"/>
            <a:ext cx="3767138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FLAGS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500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The Sun.</a:t>
            </a:r>
            <a:endParaRPr lang="en-GB" sz="2800"/>
          </a:p>
        </p:txBody>
      </p:sp>
      <p:sp>
        <p:nvSpPr>
          <p:cNvPr id="7" name="Action Button: Sound 6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 symbol is on the national flag of Uruguay?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EXTREME SPORTS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100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It’s called boating.</a:t>
            </a:r>
            <a:endParaRPr lang="en-GB" sz="2800"/>
          </a:p>
        </p:txBody>
      </p:sp>
      <p:sp>
        <p:nvSpPr>
          <p:cNvPr id="8" name="Action Button: Sound 7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7654" name="Picture 8" descr="C:\Users\Rich\Documents\eslkidsworld.com\clip art\Outdoor Recreation (Part 1)\Beach &amp; Water (A - B)\Boating 17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71988" y="1557338"/>
            <a:ext cx="4672012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1428750"/>
            <a:ext cx="5148263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What’s this sport called?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EXTREME SPORTS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200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It’s called canoeing.</a:t>
            </a:r>
            <a:endParaRPr lang="en-GB" sz="2800"/>
          </a:p>
        </p:txBody>
      </p:sp>
      <p:sp>
        <p:nvSpPr>
          <p:cNvPr id="7" name="Action Button: Sound 6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428750"/>
            <a:ext cx="5148263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What’s this sport called?</a:t>
            </a:r>
          </a:p>
        </p:txBody>
      </p:sp>
      <p:pic>
        <p:nvPicPr>
          <p:cNvPr id="28679" name="Picture 8" descr="C:\Users\Rich\Documents\eslkidsworld.com\clip art\Outdoor Recreation (Part 1)\Beach &amp; Water (C - G)\Canoeing 34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4663" y="1484313"/>
            <a:ext cx="4672012" cy="39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EXTREME SPORTS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300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It’s called jet skiing.</a:t>
            </a:r>
            <a:endParaRPr lang="en-GB" sz="2800"/>
          </a:p>
        </p:txBody>
      </p:sp>
      <p:sp>
        <p:nvSpPr>
          <p:cNvPr id="9" name="Action Button: Sound 8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1428750"/>
            <a:ext cx="5148263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What’s this sport called?</a:t>
            </a:r>
          </a:p>
        </p:txBody>
      </p:sp>
      <p:pic>
        <p:nvPicPr>
          <p:cNvPr id="29703" name="Picture 8" descr="C:\Users\Rich\Documents\eslkidsworld.com\clip art\Outdoor Recreation (Part 1)\Beach &amp; Water (H - J)\Jet Skiing 23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2420938"/>
            <a:ext cx="50768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EXTREME SPORTS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400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It’s called hang gliding.</a:t>
            </a:r>
            <a:endParaRPr lang="en-GB" sz="2800"/>
          </a:p>
        </p:txBody>
      </p:sp>
      <p:sp>
        <p:nvSpPr>
          <p:cNvPr id="7" name="Action Button: Sound 6">
            <a:hlinkClick r:id="" action="ppaction://noaction" highlightClick="1">
              <a:snd r:embed="rId4" name="wind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1428750"/>
            <a:ext cx="5148263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What’s this sport called?</a:t>
            </a:r>
          </a:p>
        </p:txBody>
      </p:sp>
      <p:pic>
        <p:nvPicPr>
          <p:cNvPr id="30727" name="Picture 8" descr="C:\Users\Rich\Documents\eslkidsworld.com\clip art\Outdoor Recreation (Part 2)\General (A - K)\Hang Gliding 18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4663" y="2133600"/>
            <a:ext cx="4672012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EXTREME SPORTS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500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Sky diving.</a:t>
            </a:r>
            <a:endParaRPr lang="en-GB" sz="2800"/>
          </a:p>
        </p:txBody>
      </p:sp>
      <p:sp>
        <p:nvSpPr>
          <p:cNvPr id="7" name="Action Button: Sound 6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 sport involves jumping out of a plane and then parachuting?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SPACE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>
                <a:ea typeface="SimSun" pitchFamily="2" charset="-122"/>
              </a:rPr>
              <a:t>100</a:t>
            </a: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An astronaut.</a:t>
            </a:r>
            <a:endParaRPr lang="en-GB" sz="2800"/>
          </a:p>
        </p:txBody>
      </p:sp>
      <p:sp>
        <p:nvSpPr>
          <p:cNvPr id="6" name="Action Button: Sound 5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2774" name="Picture 7" descr="C:\Users\Rich\Documents\eslkidsworld.com\clip art\Space\Space (A - Q)\Astronaut 01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549275"/>
            <a:ext cx="27908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1428750"/>
            <a:ext cx="5148263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Who works in space?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A spaceship.</a:t>
            </a:r>
            <a:endParaRPr lang="en-GB" sz="280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SPACE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200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6" name="Action Button: Sound 5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 do you fly to space in?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C:\Users\Rich\Documents\eslkidsworld.com\clip art\Construction\Construction (A - Co)\Brick Laying 1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2386013"/>
            <a:ext cx="3271838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4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/>
              <a:t>It’s called a wall.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CONSTRUCTION 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100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412875"/>
            <a:ext cx="50038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What’s this called?</a:t>
            </a:r>
          </a:p>
        </p:txBody>
      </p:sp>
      <p:sp>
        <p:nvSpPr>
          <p:cNvPr id="7" name="Down Arrow 6"/>
          <p:cNvSpPr/>
          <p:nvPr/>
        </p:nvSpPr>
        <p:spPr>
          <a:xfrm rot="18475385">
            <a:off x="4283869" y="2828131"/>
            <a:ext cx="865188" cy="1152525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8" name="Action Button: Sound 7">
            <a:hlinkClick r:id="" action="ppaction://noaction" highlightClick="1">
              <a:snd r:embed="rId5" name="typ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It’s called a meteor.</a:t>
            </a:r>
            <a:endParaRPr lang="en-GB" sz="280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SPACE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300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8" name="Action Button: Sound 7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428750"/>
            <a:ext cx="5148263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What’s this called?</a:t>
            </a:r>
          </a:p>
        </p:txBody>
      </p:sp>
      <p:pic>
        <p:nvPicPr>
          <p:cNvPr id="34823" name="Picture 8" descr="C:\Users\Rich\Documents\eslkidsworld.com\clip art\Space\Space (A - Q)\Meteor 5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2492375"/>
            <a:ext cx="5267325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The Solar System.</a:t>
            </a:r>
            <a:endParaRPr lang="en-GB" sz="280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SPACE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400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8" name="Action Button: Sound 7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Which planetary system do we live in?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It’s called a telescope.</a:t>
            </a:r>
            <a:endParaRPr lang="en-GB" sz="280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SPACE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500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8" name="Action Button: Sound 7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428750"/>
            <a:ext cx="5148263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What’s this called?</a:t>
            </a:r>
          </a:p>
        </p:txBody>
      </p:sp>
      <p:pic>
        <p:nvPicPr>
          <p:cNvPr id="36871" name="Picture 8" descr="C:\Users\Rich\Documents\eslkidsworld.com\clip art\Space\Space (R - Z)\Telescope - Hubble 2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1341438"/>
            <a:ext cx="3408362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TECHNOLOGY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>
                <a:ea typeface="SimSun" pitchFamily="2" charset="-122"/>
              </a:rPr>
              <a:t>100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It’s called a satellite dish.</a:t>
            </a:r>
            <a:endParaRPr lang="en-GB" sz="2800"/>
          </a:p>
        </p:txBody>
      </p:sp>
      <p:sp>
        <p:nvSpPr>
          <p:cNvPr id="7" name="Action Button: Sound 6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428750"/>
            <a:ext cx="40671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What’s this called?</a:t>
            </a:r>
          </a:p>
        </p:txBody>
      </p:sp>
      <p:pic>
        <p:nvPicPr>
          <p:cNvPr id="37895" name="Picture 8" descr="C:\Users\Rich\Documents\eslkidsworld.com\clip art\Technology &amp; Communication (Part 1)\Satellites\Satellite Dish 30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638" y="981075"/>
            <a:ext cx="4672012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Mobile phone and Cell Phone.</a:t>
            </a:r>
            <a:endParaRPr lang="en-GB" sz="280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TECHNOLOGY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200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7" name="Action Button: Sound 6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1428750"/>
            <a:ext cx="6011863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 are the two names for this device?</a:t>
            </a:r>
          </a:p>
        </p:txBody>
      </p:sp>
      <p:pic>
        <p:nvPicPr>
          <p:cNvPr id="38919" name="Picture 8" descr="C:\Users\Rich\Documents\eslkidsworld.com\clip art\Technology &amp; Communication (Part 2)\Telephone &amp; FAX (Part 1)\Cellular Phone 24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1125538"/>
            <a:ext cx="2486025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It’s called a fax machine.</a:t>
            </a:r>
            <a:endParaRPr lang="en-GB" sz="280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TECHNOLOGY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300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7" name="Action Button: Sound 6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428750"/>
            <a:ext cx="4211638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What’s this called?</a:t>
            </a:r>
          </a:p>
        </p:txBody>
      </p:sp>
      <p:pic>
        <p:nvPicPr>
          <p:cNvPr id="39943" name="Picture 8" descr="C:\Users\Rich\Documents\eslkidsworld.com\clip art\Technology &amp; Communication (Part 2)\Telephone &amp; FAX (Part 1)\FAX Machine 28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1916113"/>
            <a:ext cx="4400550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1975.</a:t>
            </a:r>
            <a:endParaRPr lang="en-GB" sz="280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TECHNOLOGY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400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7" name="Action Button: Sound 6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In which year was Microsoft founded?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/>
              <a:t>Ray Tomlinson</a:t>
            </a:r>
            <a:r>
              <a:rPr lang="en-GB" sz="2800">
                <a:ea typeface="SimSun" pitchFamily="2" charset="-122"/>
              </a:rPr>
              <a:t>.</a:t>
            </a:r>
            <a:endParaRPr lang="en-GB" sz="280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TECHNOLOGY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500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7" name="Action Button: Sound 6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Who invented the email?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GAMES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>
                <a:ea typeface="SimSun" pitchFamily="2" charset="-122"/>
              </a:rPr>
              <a:t>100</a:t>
            </a: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Chess.</a:t>
            </a:r>
            <a:endParaRPr lang="en-GB" sz="2800"/>
          </a:p>
        </p:txBody>
      </p:sp>
      <p:sp>
        <p:nvSpPr>
          <p:cNvPr id="9" name="Action Button: Sound 8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428750"/>
            <a:ext cx="4211638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What’s this called?</a:t>
            </a:r>
          </a:p>
        </p:txBody>
      </p:sp>
      <p:pic>
        <p:nvPicPr>
          <p:cNvPr id="43015" name="Picture 8" descr="C:\Users\Rich\Documents\eslkidsworld.com\clip art\Travel &amp; Leisure\Chess\Chessboard 5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4663" y="1989138"/>
            <a:ext cx="4672012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3059113" y="5661025"/>
            <a:ext cx="655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GB" sz="280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They are called cards.</a:t>
            </a:r>
            <a:endParaRPr lang="en-GB" sz="280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GAMES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200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8" name="Action Button: Sound 7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428750"/>
            <a:ext cx="4211638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 are these called?</a:t>
            </a:r>
          </a:p>
        </p:txBody>
      </p:sp>
      <p:pic>
        <p:nvPicPr>
          <p:cNvPr id="44040" name="Picture 9" descr="C:\Users\Rich\Documents\eslkidsworld.com\clip art\Travel &amp; Leisure\Cards\Cards 03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638" y="981075"/>
            <a:ext cx="4672012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6" grpId="0" autoUpdateAnimBg="0"/>
      <p:bldP spid="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C:\Users\Rich\Documents\eslkidsworld.com\clip art\Construction\Construction (A - Co)\Bulldozer 10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349500"/>
            <a:ext cx="4313237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4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CONSTRUCTION</a:t>
            </a:r>
            <a:r>
              <a:rPr altLang="zh-CN" sz="5400" smtClean="0">
                <a:ea typeface="SimSun" pitchFamily="2" charset="-122"/>
              </a:rPr>
              <a:t> 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200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/>
              <a:t>It’s called a bulldozer.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1484313"/>
            <a:ext cx="4500563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What’s this called?</a:t>
            </a:r>
          </a:p>
        </p:txBody>
      </p:sp>
      <p:sp>
        <p:nvSpPr>
          <p:cNvPr id="7" name="Down Arrow 6"/>
          <p:cNvSpPr/>
          <p:nvPr/>
        </p:nvSpPr>
        <p:spPr>
          <a:xfrm rot="18475385">
            <a:off x="4283869" y="2828131"/>
            <a:ext cx="865188" cy="1152525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8" name="Action Button: Sound 7">
            <a:hlinkClick r:id="" action="ppaction://noaction" highlightClick="1">
              <a:snd r:embed="rId5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Darts.</a:t>
            </a:r>
            <a:endParaRPr lang="en-GB" sz="280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GAMES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300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6" name="Action Button: Sound 5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428750"/>
            <a:ext cx="4211638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 game is this?</a:t>
            </a:r>
          </a:p>
        </p:txBody>
      </p:sp>
      <p:pic>
        <p:nvPicPr>
          <p:cNvPr id="45063" name="Picture 7" descr="C:\Users\Rich\Documents\eslkidsworld.com\clip art\Travel &amp; Leisure\Games &amp; Hobbies (A - F)\Dart Board 03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638" y="1052513"/>
            <a:ext cx="4672012" cy="433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468313" y="1125538"/>
            <a:ext cx="424815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GB" altLang="zh-CN" sz="6000">
              <a:solidFill>
                <a:srgbClr val="CC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SimSun" pitchFamily="2" charset="-122"/>
              <a:cs typeface="Arial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Dice</a:t>
            </a:r>
            <a:endParaRPr lang="en-GB" sz="280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GAMES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400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7" name="Action Button: Sound 6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 has six sides and you can roll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/>
              <a:t>It’s called roulette.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GAMES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500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6" name="Action Button: Sound 5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1428750"/>
            <a:ext cx="3995738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What’s this game called?</a:t>
            </a:r>
          </a:p>
        </p:txBody>
      </p:sp>
      <p:pic>
        <p:nvPicPr>
          <p:cNvPr id="47111" name="Picture 7" descr="C:\Users\Rich\Documents\eslkidsworld.com\clip art\Travel &amp; Leisure\Games &amp; Hobbies (G - Z)\Roulette 02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638" y="1773238"/>
            <a:ext cx="4778375" cy="32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HEALTH &amp; CARE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>
                <a:ea typeface="SimSun" pitchFamily="2" charset="-122"/>
              </a:rPr>
              <a:t>100</a:t>
            </a:r>
          </a:p>
        </p:txBody>
      </p:sp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Doctor.</a:t>
            </a:r>
            <a:endParaRPr lang="en-GB" sz="2800"/>
          </a:p>
        </p:txBody>
      </p:sp>
      <p:sp>
        <p:nvSpPr>
          <p:cNvPr id="7" name="Action Button: Sound 6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A person who helps sick people?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It’s called an ambulance.</a:t>
            </a:r>
            <a:endParaRPr lang="en-GB" sz="280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HEALTH &amp; CARE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200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7" name="Action Button: Sound 6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1428750"/>
            <a:ext cx="4211638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What’s this called?</a:t>
            </a:r>
          </a:p>
        </p:txBody>
      </p:sp>
      <p:pic>
        <p:nvPicPr>
          <p:cNvPr id="49159" name="Picture 8" descr="C:\Users\Rich\Documents\eslkidsworld.com\clip art\Health &amp; Medical\Cartoons (A - Dn)\Ambulance 16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4663" y="1700213"/>
            <a:ext cx="4672012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Temperature or Fever .</a:t>
            </a:r>
            <a:endParaRPr lang="en-GB" sz="280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HEALTH &amp; CARE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300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7" name="Action Button: Sound 6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If you are very hot and feel ill, you have a...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/>
              <a:t>Band aid or Plaster</a:t>
            </a:r>
            <a:r>
              <a:rPr lang="en-GB" sz="2800">
                <a:ea typeface="SimSun" pitchFamily="2" charset="-122"/>
              </a:rPr>
              <a:t>.</a:t>
            </a:r>
            <a:endParaRPr lang="en-GB" sz="280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HEALTH &amp; CARE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400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6" name="Action Button: Sound 5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428750"/>
            <a:ext cx="4572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 are the two names given to this?</a:t>
            </a:r>
          </a:p>
        </p:txBody>
      </p:sp>
      <p:pic>
        <p:nvPicPr>
          <p:cNvPr id="51207" name="Picture 7" descr="C:\Users\Rich\Documents\eslkidsworld.com\clip art\Health &amp; Medical\Cartoons (A - Dn)\Bandage 1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2025" y="1412875"/>
            <a:ext cx="418465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It’s called an intravenous drip.</a:t>
            </a:r>
            <a:endParaRPr lang="en-GB" sz="280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HEALTH &amp; CARE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500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6" name="Action Button: Sound 5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1428750"/>
            <a:ext cx="4211638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What’s this called?</a:t>
            </a:r>
          </a:p>
        </p:txBody>
      </p:sp>
      <p:pic>
        <p:nvPicPr>
          <p:cNvPr id="52231" name="Picture 7" descr="C:\Users\Rich\Documents\eslkidsworld.com\clip art\Health &amp; Medical\Cartoons (H - N)\IV - Happy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981075"/>
            <a:ext cx="2387600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PLACES IN A CITY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100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Park.</a:t>
            </a:r>
            <a:endParaRPr lang="en-GB" sz="2800"/>
          </a:p>
        </p:txBody>
      </p:sp>
      <p:sp>
        <p:nvSpPr>
          <p:cNvPr id="9" name="Action Button: Sound 8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Where can you walk the dog?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Supermarket, bakery or cafe.</a:t>
            </a:r>
            <a:endParaRPr lang="en-GB" sz="280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PLACES IN A CITY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200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8" name="Action Button: Sound 7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Where can you buy bread?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C:\Users\Rich\Documents\eslkidsworld.com\clip art\Construction\Construction (A - Co)\Carpenter 06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1773238"/>
            <a:ext cx="3240088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4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CONSTRUCTION</a:t>
            </a:r>
            <a:r>
              <a:rPr altLang="zh-CN" sz="5400" smtClean="0">
                <a:ea typeface="SimSun" pitchFamily="2" charset="-122"/>
              </a:rPr>
              <a:t> 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300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/>
              <a:t>He’s a carpenter.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484313"/>
            <a:ext cx="4500563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What’s his job?</a:t>
            </a:r>
          </a:p>
        </p:txBody>
      </p:sp>
      <p:sp>
        <p:nvSpPr>
          <p:cNvPr id="8" name="Down Arrow 7"/>
          <p:cNvSpPr/>
          <p:nvPr/>
        </p:nvSpPr>
        <p:spPr>
          <a:xfrm rot="18475385">
            <a:off x="5868194" y="1748631"/>
            <a:ext cx="865188" cy="1152525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9" name="Action Button: Sound 8">
            <a:hlinkClick r:id="" action="ppaction://noaction" highlightClick="1">
              <a:snd r:embed="rId5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Museum.</a:t>
            </a:r>
            <a:endParaRPr lang="en-GB" sz="280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PLACES IN A CITY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300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7" name="Action Button: Sound 6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Where can you see old artefacts?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Theatre.</a:t>
            </a:r>
            <a:endParaRPr lang="en-GB" sz="280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PLACES IN A CITY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400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6" name="Action Button: Sound 5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Where can you see a live play?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In a stadium.</a:t>
            </a:r>
            <a:endParaRPr lang="en-GB" sz="280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PLACES IN A CITY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500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7" name="Action Button: Sound 6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Where do sports teams play games?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1500188"/>
            <a:ext cx="914400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altLang="zh-CN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Heavy" pitchFamily="34" charset="0"/>
                <a:ea typeface="SimSun" pitchFamily="2" charset="-122"/>
                <a:cs typeface="Arial" charset="0"/>
              </a:rPr>
              <a:t>Thanks for using PowerPoint at </a:t>
            </a:r>
            <a:r>
              <a:rPr lang="en-GB" altLang="zh-CN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Heavy" pitchFamily="34" charset="0"/>
                <a:ea typeface="SimSun" pitchFamily="2" charset="-122"/>
                <a:cs typeface="Arial" charset="0"/>
                <a:hlinkClick r:id="rId4"/>
              </a:rPr>
              <a:t>www.kidseslgames.com</a:t>
            </a:r>
            <a:endParaRPr lang="en-GB" altLang="zh-CN" sz="60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Heavy" pitchFamily="34" charset="0"/>
              <a:ea typeface="SimSun" pitchFamily="2" charset="-122"/>
              <a:cs typeface="Arial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GB" sz="60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C:\Users\Rich\Documents\eslkidsworld.com\clip art\Construction\Construction (I - Z)\Steamroller 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1988" y="2708275"/>
            <a:ext cx="4672012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4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CONSTRUCTION</a:t>
            </a:r>
            <a:r>
              <a:rPr altLang="zh-CN" sz="5400" smtClean="0">
                <a:ea typeface="SimSun" pitchFamily="2" charset="-122"/>
              </a:rPr>
              <a:t> 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400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/>
              <a:t>It’s called a steamroller.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484313"/>
            <a:ext cx="4284663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What’s this called?</a:t>
            </a:r>
          </a:p>
        </p:txBody>
      </p:sp>
      <p:sp>
        <p:nvSpPr>
          <p:cNvPr id="8" name="Down Arrow 7"/>
          <p:cNvSpPr/>
          <p:nvPr/>
        </p:nvSpPr>
        <p:spPr>
          <a:xfrm rot="18475385">
            <a:off x="4499769" y="1820069"/>
            <a:ext cx="865187" cy="1152525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9" name="Action Button: Sound 8">
            <a:hlinkClick r:id="" action="ppaction://noaction" highlightClick="1">
              <a:snd r:embed="rId5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CONSTRUCTION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500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/>
              <a:t>Concrete.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484313"/>
            <a:ext cx="914400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When you mix stone, water and cement together what do you get?</a:t>
            </a:r>
          </a:p>
        </p:txBody>
      </p:sp>
      <p:sp>
        <p:nvSpPr>
          <p:cNvPr id="7" name="Action Button: Sound 6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C:\Users\Rich\Documents\eslkidsworld.com\clip art\Education &amp; Schools (Part 2)\School Subjects (D - Z)\Math - Multiplication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1557338"/>
            <a:ext cx="2538413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SCHOOL SUBJECTS </a:t>
            </a:r>
            <a:r>
              <a:rPr altLang="zh-CN" sz="7200" smtClean="0">
                <a:ea typeface="SimSun" pitchFamily="2" charset="-122"/>
              </a:rPr>
              <a:t>100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4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/>
              <a:t>Maths.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484313"/>
            <a:ext cx="4284663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What’s this subject called?</a:t>
            </a:r>
          </a:p>
        </p:txBody>
      </p:sp>
      <p:sp>
        <p:nvSpPr>
          <p:cNvPr id="7" name="Action Button: Sound 6">
            <a:hlinkClick r:id="" action="ppaction://noaction" highlightClick="1">
              <a:snd r:embed="rId5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C:\Users\Rich\Documents\eslkidsworld.com\clip art\Education &amp; Schools (Part 2)\School Subjects (D - Z)\Geography 1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989138"/>
            <a:ext cx="3205162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4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SCHOOL SUBJECTS </a:t>
            </a:r>
            <a:r>
              <a:rPr altLang="zh-CN" sz="7200" smtClean="0">
                <a:ea typeface="SimSun" pitchFamily="2" charset="-122"/>
              </a:rPr>
              <a:t>200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/>
              <a:t>Geography.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484313"/>
            <a:ext cx="4284663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What’s this subject called?</a:t>
            </a:r>
          </a:p>
        </p:txBody>
      </p:sp>
      <p:sp>
        <p:nvSpPr>
          <p:cNvPr id="9" name="Action Button: Sound 8">
            <a:hlinkClick r:id="" action="ppaction://noaction" highlightClick="1">
              <a:snd r:embed="rId5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1750</TotalTime>
  <Words>829</Words>
  <Application>Microsoft Office PowerPoint</Application>
  <PresentationFormat>On-screen Show (4:3)</PresentationFormat>
  <Paragraphs>279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8" baseType="lpstr">
      <vt:lpstr>Arial</vt:lpstr>
      <vt:lpstr>Century Gothic</vt:lpstr>
      <vt:lpstr>Wingdings 2</vt:lpstr>
      <vt:lpstr>幼圆</vt:lpstr>
      <vt:lpstr>SimSun</vt:lpstr>
      <vt:lpstr>Colonna MT</vt:lpstr>
      <vt:lpstr>Agency FB</vt:lpstr>
      <vt:lpstr>Aharoni</vt:lpstr>
      <vt:lpstr>Arial Narrow</vt:lpstr>
      <vt:lpstr>Franklin Gothic Medium Cond</vt:lpstr>
      <vt:lpstr>Wingdings</vt:lpstr>
      <vt:lpstr>Verdana</vt:lpstr>
      <vt:lpstr>Franklin Gothic Heavy</vt:lpstr>
      <vt:lpstr>Berlin Sans FB</vt:lpstr>
      <vt:lpstr>Paper</vt:lpstr>
      <vt:lpstr>JEOPARDY SET 2 </vt:lpstr>
      <vt:lpstr>CATEGORIES</vt:lpstr>
      <vt:lpstr>CONSTRUCTION  100</vt:lpstr>
      <vt:lpstr>CONSTRUCTION  200</vt:lpstr>
      <vt:lpstr>CONSTRUCTION  300</vt:lpstr>
      <vt:lpstr>CONSTRUCTION  400</vt:lpstr>
      <vt:lpstr>CONSTRUCTION 500</vt:lpstr>
      <vt:lpstr>SCHOOL SUBJECTS 100</vt:lpstr>
      <vt:lpstr>SCHOOL SUBJECTS 200</vt:lpstr>
      <vt:lpstr>SCHOOL SUBJECTS 300</vt:lpstr>
      <vt:lpstr>SCHOOL SUBJECTS 400</vt:lpstr>
      <vt:lpstr>SCHOOL SUBJECTS 500</vt:lpstr>
      <vt:lpstr>LANDSCAPES  100</vt:lpstr>
      <vt:lpstr>LANDSCAPES  200</vt:lpstr>
      <vt:lpstr>LANDSCAPES  300</vt:lpstr>
      <vt:lpstr>LANDSCAPES  400</vt:lpstr>
      <vt:lpstr>LANDSCAPES  500</vt:lpstr>
      <vt:lpstr>FLAGS  100</vt:lpstr>
      <vt:lpstr>FLAGS  200</vt:lpstr>
      <vt:lpstr>FLAGS  300</vt:lpstr>
      <vt:lpstr>FLAGS  400</vt:lpstr>
      <vt:lpstr>FLAGS  500</vt:lpstr>
      <vt:lpstr>EXTREME SPORTS  100</vt:lpstr>
      <vt:lpstr>EXTREME SPORTS 200</vt:lpstr>
      <vt:lpstr>EXTREME SPORTS 300</vt:lpstr>
      <vt:lpstr>EXTREME SPORTS  400</vt:lpstr>
      <vt:lpstr>EXTREME SPORTS  500</vt:lpstr>
      <vt:lpstr>SPACE  100</vt:lpstr>
      <vt:lpstr>SPACE  200</vt:lpstr>
      <vt:lpstr>SPACE  300</vt:lpstr>
      <vt:lpstr>SPACE  400</vt:lpstr>
      <vt:lpstr>SPACE 500</vt:lpstr>
      <vt:lpstr>TECHNOLOGY  100</vt:lpstr>
      <vt:lpstr>TECHNOLOGY  200</vt:lpstr>
      <vt:lpstr>TECHNOLOGY  300</vt:lpstr>
      <vt:lpstr>TECHNOLOGY  400</vt:lpstr>
      <vt:lpstr>TECHNOLOGY  500</vt:lpstr>
      <vt:lpstr>GAMES  100</vt:lpstr>
      <vt:lpstr>GAMES 200</vt:lpstr>
      <vt:lpstr>GAMES 300</vt:lpstr>
      <vt:lpstr>GAMES  400</vt:lpstr>
      <vt:lpstr>GAMES  500</vt:lpstr>
      <vt:lpstr>HEALTH &amp; CARE  100</vt:lpstr>
      <vt:lpstr>HEALTH &amp; CARE  200</vt:lpstr>
      <vt:lpstr>HEALTH &amp; CARE 300</vt:lpstr>
      <vt:lpstr>HEALTH &amp; CARE 400</vt:lpstr>
      <vt:lpstr>HEALTH &amp; CARE  500</vt:lpstr>
      <vt:lpstr>PLACES IN A CITY  100</vt:lpstr>
      <vt:lpstr>PLACES IN A CITY  200</vt:lpstr>
      <vt:lpstr>PLACES IN A CITY  300</vt:lpstr>
      <vt:lpstr>PLACES IN A CITY  400</vt:lpstr>
      <vt:lpstr>PLACES IN A CITY  500</vt:lpstr>
      <vt:lpstr>Slide 53</vt:lpstr>
    </vt:vector>
  </TitlesOfParts>
  <Company>EF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 Intermediate 2</dc:title>
  <dc:creator>Kids ESL Games</dc:creator>
  <cp:lastModifiedBy>Richard</cp:lastModifiedBy>
  <cp:revision>142</cp:revision>
  <dcterms:created xsi:type="dcterms:W3CDTF">2007-04-01T05:43:10Z</dcterms:created>
  <dcterms:modified xsi:type="dcterms:W3CDTF">2020-03-23T04:15:53Z</dcterms:modified>
</cp:coreProperties>
</file>